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7" r:id="rId5"/>
    <p:sldId id="271" r:id="rId6"/>
    <p:sldId id="280" r:id="rId7"/>
    <p:sldId id="281" r:id="rId8"/>
    <p:sldId id="258" r:id="rId9"/>
    <p:sldId id="282" r:id="rId10"/>
    <p:sldId id="284" r:id="rId11"/>
    <p:sldId id="283" r:id="rId12"/>
    <p:sldId id="285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6BA573-A044-7E49-8ACD-2ADB504ABD12}" v="27" dt="2023-09-12T20:24:24.764"/>
    <p1510:client id="{C459CFC7-23F6-41E3-93DC-F1C6E027E65E}" v="877" dt="2023-09-18T21:08:34.892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 autoAdjust="0"/>
    <p:restoredTop sz="94719" autoAdjust="0"/>
  </p:normalViewPr>
  <p:slideViewPr>
    <p:cSldViewPr snapToGrid="0">
      <p:cViewPr varScale="1">
        <p:scale>
          <a:sx n="102" d="100"/>
          <a:sy n="102" d="100"/>
        </p:scale>
        <p:origin x="1242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49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961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38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3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49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90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7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27705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575404"/>
            <a:ext cx="9857014" cy="62160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A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8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0"/>
            <a:ext cx="9779183" cy="1706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1785669"/>
            <a:ext cx="9779182" cy="4278702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BCFC05-28F2-ED12-5DAE-0D1A11FE8A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6813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487DE67-2E54-8713-8739-360433587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3235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 rot="5400000" flipH="1">
              <a:off x="11258144" y="5924144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94B347-3274-3D51-85DF-4203550047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813" y="2020329"/>
            <a:ext cx="3219450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AFFF32-276A-0586-D4FD-02CA694F31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3787" y="2020329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DD55F25-7BEF-26A6-157A-97540EC739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0082" y="2018581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57414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71EB95-DE30-3F1F-F9EC-DA485805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826" y="1071418"/>
            <a:ext cx="7342348" cy="3423380"/>
          </a:xfrm>
        </p:spPr>
        <p:txBody>
          <a:bodyPr anchor="b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2837" y="1071418"/>
            <a:ext cx="1364297" cy="1740788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19153" y="3295278"/>
            <a:ext cx="1364297" cy="1690799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22389" y="4599720"/>
            <a:ext cx="3511550" cy="8536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F76E36-451C-4A7D-4E26-8AB78D34D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857012" y="-1664"/>
            <a:ext cx="2334989" cy="6859664"/>
            <a:chOff x="9857012" y="-1664"/>
            <a:chExt cx="2334989" cy="685966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AB3BC7E-B34F-EF47-B125-1574C548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V="1">
              <a:off x="9499940" y="355410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CBC82D0-4F72-C649-8B7F-D4B087957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10866436" y="1879977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383F23A-D872-2A4C-B386-A9D269BE6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024507" y="-1664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221FFDB-AAE2-5943-97A1-82D66AE0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334091" y="2737752"/>
              <a:ext cx="1380830" cy="138083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E58EEF7-63CA-A845-BAC4-9D3BE0591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H="1">
              <a:off x="10667432" y="5333432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57A4624-D8ED-2E4B-AF8C-00DFA6A72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V="1">
              <a:off x="9857012" y="3651505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F312EF8-91BE-5946-BE31-8CFE107A2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 flipV="1">
              <a:off x="9857013" y="4976359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136526"/>
            <a:ext cx="8401624" cy="1570038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227758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5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223923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0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71021"/>
            <a:ext cx="10678142" cy="1635542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068734"/>
            <a:ext cx="904987" cy="905641"/>
          </a:xfrm>
        </p:spPr>
        <p:txBody>
          <a:bodyPr lIns="0" r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7" r:id="rId10"/>
    <p:sldLayoutId id="2147483663" r:id="rId11"/>
    <p:sldLayoutId id="2147483664" r:id="rId12"/>
    <p:sldLayoutId id="2147483665" r:id="rId13"/>
    <p:sldLayoutId id="2147483666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5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25" y="80083"/>
            <a:ext cx="6992238" cy="1626482"/>
          </a:xfrm>
        </p:spPr>
        <p:txBody>
          <a:bodyPr/>
          <a:lstStyle/>
          <a:p>
            <a:r>
              <a:rPr lang="en-US" sz="6000" dirty="0">
                <a:ea typeface="+mj-lt"/>
                <a:cs typeface="+mj-lt"/>
              </a:rPr>
              <a:t>IN-CLASS Activity 1</a:t>
            </a:r>
            <a:br>
              <a:rPr lang="en-US" sz="6000" dirty="0">
                <a:ea typeface="+mj-lt"/>
                <a:cs typeface="+mj-lt"/>
              </a:rPr>
            </a:br>
            <a:r>
              <a:rPr lang="en-US" sz="2800" b="0" dirty="0">
                <a:ea typeface="+mj-lt"/>
                <a:cs typeface="+mj-lt"/>
              </a:rPr>
              <a:t>Programming Simulation</a:t>
            </a:r>
            <a:br>
              <a:rPr lang="en-US" sz="2800" b="0" dirty="0">
                <a:ea typeface="+mj-lt"/>
                <a:cs typeface="+mj-lt"/>
              </a:rPr>
            </a:br>
            <a:r>
              <a:rPr lang="en-US" sz="2800" b="0" dirty="0"/>
              <a:t>by David Aguilera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 descr="A math equations on a white background&#10;&#10;Description automatically generated">
            <a:extLst>
              <a:ext uri="{FF2B5EF4-FFF2-40B4-BE49-F238E27FC236}">
                <a16:creationId xmlns:a16="http://schemas.microsoft.com/office/drawing/2014/main" id="{11220A09-0A77-1CEE-CAB7-C043EDFFA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176" y="1843225"/>
            <a:ext cx="6263922" cy="17181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4AA014EC-EC04-44B6-44B6-91D0348CF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397" y="3929443"/>
            <a:ext cx="9424811" cy="27190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Arrow: Bent 2">
            <a:extLst>
              <a:ext uri="{FF2B5EF4-FFF2-40B4-BE49-F238E27FC236}">
                <a16:creationId xmlns:a16="http://schemas.microsoft.com/office/drawing/2014/main" id="{9F23683A-6FC4-E639-9012-2FC5B5997FFA}"/>
              </a:ext>
            </a:extLst>
          </p:cNvPr>
          <p:cNvSpPr/>
          <p:nvPr/>
        </p:nvSpPr>
        <p:spPr>
          <a:xfrm rot="5400000">
            <a:off x="8581319" y="2428874"/>
            <a:ext cx="1411111" cy="1241777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574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136526"/>
            <a:ext cx="7195123" cy="603428"/>
          </a:xfrm>
        </p:spPr>
        <p:txBody>
          <a:bodyPr/>
          <a:lstStyle/>
          <a:p>
            <a:r>
              <a:rPr lang="en-US" sz="2800" dirty="0"/>
              <a:t>Argument inputs ( b0,b1,n,sigma)</a:t>
            </a:r>
            <a:r>
              <a:rPr lang="en-US" dirty="0"/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80AA741E-213A-C506-9BC1-37A16D04D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289" y="905403"/>
            <a:ext cx="7054144" cy="905581"/>
          </a:xfrm>
          <a:prstGeom prst="rect">
            <a:avLst/>
          </a:prstGeom>
        </p:spPr>
      </p:pic>
      <p:pic>
        <p:nvPicPr>
          <p:cNvPr id="32" name="Picture 31" descr="A screenshot of a computer&#10;&#10;Description automatically generated">
            <a:extLst>
              <a:ext uri="{FF2B5EF4-FFF2-40B4-BE49-F238E27FC236}">
                <a16:creationId xmlns:a16="http://schemas.microsoft.com/office/drawing/2014/main" id="{FE826B73-810B-64F0-3896-60D8789D32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60" r="44256" b="54232"/>
          <a:stretch/>
        </p:blipFill>
        <p:spPr>
          <a:xfrm>
            <a:off x="138289" y="2177575"/>
            <a:ext cx="4012885" cy="639897"/>
          </a:xfrm>
          <a:prstGeom prst="rect">
            <a:avLst/>
          </a:prstGeom>
        </p:spPr>
      </p:pic>
      <p:pic>
        <p:nvPicPr>
          <p:cNvPr id="33" name="Picture 32" descr="A line graph with numbers&#10;&#10;Description automatically generated">
            <a:extLst>
              <a:ext uri="{FF2B5EF4-FFF2-40B4-BE49-F238E27FC236}">
                <a16:creationId xmlns:a16="http://schemas.microsoft.com/office/drawing/2014/main" id="{4E864C0F-1B43-B19B-9567-2366FD1FD2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3178" y="1973686"/>
            <a:ext cx="7202310" cy="488618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B93DC8F8-1E61-C371-C9BC-84B9D5FB5D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171" y="3061053"/>
            <a:ext cx="2501548" cy="531284"/>
          </a:xfrm>
          <a:prstGeom prst="rect">
            <a:avLst/>
          </a:prstGeom>
        </p:spPr>
      </p:pic>
      <p:pic>
        <p:nvPicPr>
          <p:cNvPr id="49" name="Picture 48" descr="A screenshot of a computer&#10;&#10;Description automatically generated">
            <a:extLst>
              <a:ext uri="{FF2B5EF4-FFF2-40B4-BE49-F238E27FC236}">
                <a16:creationId xmlns:a16="http://schemas.microsoft.com/office/drawing/2014/main" id="{149F3AA4-67CE-CEFD-1E71-5842057781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4" t="73438" r="433"/>
          <a:stretch/>
        </p:blipFill>
        <p:spPr>
          <a:xfrm>
            <a:off x="101600" y="3924470"/>
            <a:ext cx="4577602" cy="56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54" y="-258585"/>
            <a:ext cx="9093066" cy="998539"/>
          </a:xfrm>
        </p:spPr>
        <p:txBody>
          <a:bodyPr/>
          <a:lstStyle/>
          <a:p>
            <a:r>
              <a:rPr lang="en-US" sz="2800" dirty="0"/>
              <a:t>Argument inputs ( b0,b1,n=increase sample size, sigma)</a:t>
            </a:r>
            <a:r>
              <a:rPr lang="en-US" dirty="0"/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CAAC8D-8304-A7FA-244F-FBAEA217D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71" y="2715330"/>
            <a:ext cx="2501548" cy="531284"/>
          </a:xfrm>
          <a:prstGeom prst="rect">
            <a:avLst/>
          </a:prstGeom>
        </p:spPr>
      </p:pic>
      <p:pic>
        <p:nvPicPr>
          <p:cNvPr id="9" name="Picture 8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A98F1D44-0FBE-409C-2D80-98BA53DDA1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89" y="778701"/>
            <a:ext cx="6948310" cy="883819"/>
          </a:xfrm>
          <a:prstGeom prst="rect">
            <a:avLst/>
          </a:prstGeom>
        </p:spPr>
      </p:pic>
      <p:pic>
        <p:nvPicPr>
          <p:cNvPr id="11" name="Picture 10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E53695DA-0EA2-C964-D458-1F320B0BDF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89" y="1831437"/>
            <a:ext cx="3568700" cy="612792"/>
          </a:xfrm>
          <a:prstGeom prst="rect">
            <a:avLst/>
          </a:prstGeom>
        </p:spPr>
      </p:pic>
      <p:pic>
        <p:nvPicPr>
          <p:cNvPr id="14" name="Picture 13" descr="A black text with a plus and a white background&#10;&#10;Description automatically generated">
            <a:extLst>
              <a:ext uri="{FF2B5EF4-FFF2-40B4-BE49-F238E27FC236}">
                <a16:creationId xmlns:a16="http://schemas.microsoft.com/office/drawing/2014/main" id="{E3968FB2-94F9-7F6D-3EEE-F78B235A43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4010" y="1070576"/>
            <a:ext cx="1995312" cy="532905"/>
          </a:xfrm>
          <a:prstGeom prst="rect">
            <a:avLst/>
          </a:prstGeom>
        </p:spPr>
      </p:pic>
      <p:pic>
        <p:nvPicPr>
          <p:cNvPr id="15" name="Picture 14" descr="A graph of a scatter plot&#10;&#10;Description automatically generated">
            <a:extLst>
              <a:ext uri="{FF2B5EF4-FFF2-40B4-BE49-F238E27FC236}">
                <a16:creationId xmlns:a16="http://schemas.microsoft.com/office/drawing/2014/main" id="{4281A7AD-6A55-B940-7282-B766278640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2011" y="1828028"/>
            <a:ext cx="7392811" cy="50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5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54" y="-258585"/>
            <a:ext cx="9093066" cy="998539"/>
          </a:xfrm>
        </p:spPr>
        <p:txBody>
          <a:bodyPr/>
          <a:lstStyle/>
          <a:p>
            <a:r>
              <a:rPr lang="en-US" sz="2800" dirty="0"/>
              <a:t>Argument inputs ( b0,b1,n=increase sample size, sigma)</a:t>
            </a:r>
            <a:r>
              <a:rPr lang="en-US" dirty="0"/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CAAC8D-8304-A7FA-244F-FBAEA217D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71" y="2616552"/>
            <a:ext cx="2501548" cy="531284"/>
          </a:xfrm>
          <a:prstGeom prst="rect">
            <a:avLst/>
          </a:prstGeom>
        </p:spPr>
      </p:pic>
      <p:pic>
        <p:nvPicPr>
          <p:cNvPr id="3" name="Picture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F6EACAA2-DC3F-2839-E19B-F7E8F35E36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89" y="1714712"/>
            <a:ext cx="4224866" cy="6557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CD6AF7-88EE-D9C7-C91B-4DFABEF790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89" y="745021"/>
            <a:ext cx="7329311" cy="838292"/>
          </a:xfrm>
          <a:prstGeom prst="rect">
            <a:avLst/>
          </a:prstGeom>
        </p:spPr>
      </p:pic>
      <p:pic>
        <p:nvPicPr>
          <p:cNvPr id="6" name="Picture 5" descr="A black text with a plus and a white background&#10;&#10;Description automatically generated">
            <a:extLst>
              <a:ext uri="{FF2B5EF4-FFF2-40B4-BE49-F238E27FC236}">
                <a16:creationId xmlns:a16="http://schemas.microsoft.com/office/drawing/2014/main" id="{86404AC0-B36D-3391-D35B-E9571221BB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6248" y="1003300"/>
            <a:ext cx="1990725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499EA6-4BCB-2932-9D8C-FA150BFBCB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3956" y="1711077"/>
            <a:ext cx="7639754" cy="515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4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81" y="483458"/>
            <a:ext cx="11416071" cy="1393649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What happens to the parameter estimates 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when the sample size (n) is increased?</a:t>
            </a:r>
            <a:endParaRPr lang="en-US" dirty="0"/>
          </a:p>
        </p:txBody>
      </p:sp>
      <p:pic>
        <p:nvPicPr>
          <p:cNvPr id="9" name="Picture 8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260DD2A5-A2ED-9E1A-3242-5302C6293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02" y="1876246"/>
            <a:ext cx="5101974" cy="673353"/>
          </a:xfrm>
          <a:prstGeom prst="rect">
            <a:avLst/>
          </a:prstGeom>
        </p:spPr>
      </p:pic>
      <p:pic>
        <p:nvPicPr>
          <p:cNvPr id="12" name="Picture 11" descr="A screenshot of a computer&#10;&#10;Description automatically generated">
            <a:extLst>
              <a:ext uri="{FF2B5EF4-FFF2-40B4-BE49-F238E27FC236}">
                <a16:creationId xmlns:a16="http://schemas.microsoft.com/office/drawing/2014/main" id="{C4DE26BB-034B-D984-D0A0-64311B39AF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60" r="44256" b="54232"/>
          <a:stretch/>
        </p:blipFill>
        <p:spPr>
          <a:xfrm>
            <a:off x="203402" y="2698476"/>
            <a:ext cx="4012885" cy="639897"/>
          </a:xfrm>
          <a:prstGeom prst="rect">
            <a:avLst/>
          </a:prstGeom>
        </p:spPr>
      </p:pic>
      <p:pic>
        <p:nvPicPr>
          <p:cNvPr id="15" name="Picture 1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A7F441D3-5B65-D3F9-DC29-A877216840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1546" y="2759741"/>
            <a:ext cx="3774924" cy="57591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AE1584D-19AC-26B0-1543-FAEE8628F3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1376" y="1935193"/>
            <a:ext cx="4861883" cy="555264"/>
          </a:xfrm>
          <a:prstGeom prst="rect">
            <a:avLst/>
          </a:prstGeom>
        </p:spPr>
      </p:pic>
      <p:pic>
        <p:nvPicPr>
          <p:cNvPr id="19" name="Picture 18" descr="A line graph with numbers&#10;&#10;Description automatically generated">
            <a:extLst>
              <a:ext uri="{FF2B5EF4-FFF2-40B4-BE49-F238E27FC236}">
                <a16:creationId xmlns:a16="http://schemas.microsoft.com/office/drawing/2014/main" id="{93C48CDF-4275-02BE-AEB9-6A45284A60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578" y="3490429"/>
            <a:ext cx="4843739" cy="3289609"/>
          </a:xfrm>
          <a:prstGeom prst="rect">
            <a:avLst/>
          </a:prstGeom>
        </p:spPr>
      </p:pic>
      <p:pic>
        <p:nvPicPr>
          <p:cNvPr id="21" name="Picture 20" descr="A graph with a line&#10;&#10;Description automatically generated">
            <a:extLst>
              <a:ext uri="{FF2B5EF4-FFF2-40B4-BE49-F238E27FC236}">
                <a16:creationId xmlns:a16="http://schemas.microsoft.com/office/drawing/2014/main" id="{9A181A48-E7B1-22B6-8F49-C5058A127C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64526" y="3518104"/>
            <a:ext cx="4940097" cy="333605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34D9FFB-4207-3F39-2243-8AF695575ADE}"/>
              </a:ext>
            </a:extLst>
          </p:cNvPr>
          <p:cNvSpPr/>
          <p:nvPr/>
        </p:nvSpPr>
        <p:spPr>
          <a:xfrm>
            <a:off x="5745843" y="1932214"/>
            <a:ext cx="43542" cy="48114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136526"/>
            <a:ext cx="7195123" cy="603428"/>
          </a:xfrm>
        </p:spPr>
        <p:txBody>
          <a:bodyPr/>
          <a:lstStyle/>
          <a:p>
            <a:r>
              <a:rPr lang="en-US" sz="2800" dirty="0"/>
              <a:t>Argument inputs ( b0,b1,n,sigma=</a:t>
            </a:r>
            <a:r>
              <a:rPr lang="en-US" sz="2800" dirty="0">
                <a:ea typeface="+mj-lt"/>
                <a:cs typeface="+mj-lt"/>
              </a:rPr>
              <a:t>increase</a:t>
            </a:r>
            <a:r>
              <a:rPr lang="en-US" sz="2800" dirty="0"/>
              <a:t>)</a:t>
            </a:r>
            <a:r>
              <a:rPr lang="en-US" dirty="0"/>
              <a:t> 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B93DC8F8-1E61-C371-C9BC-84B9D5FB5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92" y="1988206"/>
            <a:ext cx="1972382" cy="418396"/>
          </a:xfrm>
          <a:prstGeom prst="rect">
            <a:avLst/>
          </a:prstGeom>
        </p:spPr>
      </p:pic>
      <p:pic>
        <p:nvPicPr>
          <p:cNvPr id="3" name="Picture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F1B694D-064E-D71A-88E0-B1030399B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810" y="604731"/>
            <a:ext cx="4505677" cy="561483"/>
          </a:xfrm>
          <a:prstGeom prst="rect">
            <a:avLst/>
          </a:prstGeom>
        </p:spPr>
      </p:pic>
      <p:pic>
        <p:nvPicPr>
          <p:cNvPr id="4" name="Picture 3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31068F23-7C4F-6C3F-84F0-2A2043CA93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1239125"/>
            <a:ext cx="3568699" cy="562694"/>
          </a:xfrm>
          <a:prstGeom prst="rect">
            <a:avLst/>
          </a:prstGeom>
        </p:spPr>
      </p:pic>
      <p:pic>
        <p:nvPicPr>
          <p:cNvPr id="6" name="Picture 5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1EF7A628-1013-074C-BD11-17986CD576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2012" y="603658"/>
            <a:ext cx="7371644" cy="5022737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6FE4DE3-4DA7-D3C4-B9E6-F78A6F454185}"/>
              </a:ext>
            </a:extLst>
          </p:cNvPr>
          <p:cNvSpPr/>
          <p:nvPr/>
        </p:nvSpPr>
        <p:spPr>
          <a:xfrm>
            <a:off x="179917" y="3843513"/>
            <a:ext cx="4120445" cy="288572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3684E3D-F419-067C-5CE0-31B35B5BB8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043" y="4148538"/>
            <a:ext cx="3688645" cy="468138"/>
          </a:xfrm>
          <a:prstGeom prst="rect">
            <a:avLst/>
          </a:prstGeom>
        </p:spPr>
      </p:pic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55D20640-A699-7C40-FBF3-F8A5459155D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6460" r="44256" b="54232"/>
          <a:stretch/>
        </p:blipFill>
        <p:spPr>
          <a:xfrm>
            <a:off x="413454" y="4689352"/>
            <a:ext cx="3695385" cy="604620"/>
          </a:xfrm>
          <a:prstGeom prst="rect">
            <a:avLst/>
          </a:prstGeom>
        </p:spPr>
      </p:pic>
      <p:pic>
        <p:nvPicPr>
          <p:cNvPr id="11" name="Picture 10" descr="A line graph with numbers&#10;&#10;Description automatically generated">
            <a:extLst>
              <a:ext uri="{FF2B5EF4-FFF2-40B4-BE49-F238E27FC236}">
                <a16:creationId xmlns:a16="http://schemas.microsoft.com/office/drawing/2014/main" id="{AF658F08-2AAF-F4D1-BB83-087A9E1499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0230" y="5334548"/>
            <a:ext cx="1812674" cy="123543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EE7882-CFDC-8712-82D4-FD953051C0F2}"/>
              </a:ext>
            </a:extLst>
          </p:cNvPr>
          <p:cNvSpPr txBox="1"/>
          <p:nvPr/>
        </p:nvSpPr>
        <p:spPr>
          <a:xfrm>
            <a:off x="2839861" y="2972152"/>
            <a:ext cx="2743199" cy="365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1C4926-CD62-2B25-BB51-45B9E14BFCCB}"/>
              </a:ext>
            </a:extLst>
          </p:cNvPr>
          <p:cNvSpPr txBox="1"/>
          <p:nvPr/>
        </p:nvSpPr>
        <p:spPr>
          <a:xfrm>
            <a:off x="906638" y="3841749"/>
            <a:ext cx="27714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+mn-lt"/>
                <a:cs typeface="+mn-lt"/>
              </a:rPr>
              <a:t>Original Argument inputs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2E67B39-0588-FA35-B673-BF3F1B9F4AC2}"/>
              </a:ext>
            </a:extLst>
          </p:cNvPr>
          <p:cNvSpPr txBox="1"/>
          <p:nvPr/>
        </p:nvSpPr>
        <p:spPr>
          <a:xfrm>
            <a:off x="4853862" y="5753877"/>
            <a:ext cx="723316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uncertainty, or variability, in the parameters (b0 and b1) and the observed data (y) is inherent because these values can differ from one sample to another sample. As a result, this variability affects results.</a:t>
            </a:r>
          </a:p>
        </p:txBody>
      </p:sp>
    </p:spTree>
    <p:extLst>
      <p:ext uri="{BB962C8B-B14F-4D97-AF65-F5344CB8AC3E}">
        <p14:creationId xmlns:p14="http://schemas.microsoft.com/office/powerpoint/2010/main" val="326979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136526"/>
            <a:ext cx="7195123" cy="603428"/>
          </a:xfrm>
        </p:spPr>
        <p:txBody>
          <a:bodyPr/>
          <a:lstStyle/>
          <a:p>
            <a:r>
              <a:rPr lang="en-US" sz="2800" dirty="0"/>
              <a:t>Argument inputs ( b0,b1,n,sigma=</a:t>
            </a:r>
            <a:r>
              <a:rPr lang="en-US" sz="2800" dirty="0">
                <a:ea typeface="+mj-lt"/>
                <a:cs typeface="+mj-lt"/>
              </a:rPr>
              <a:t>increase</a:t>
            </a:r>
            <a:r>
              <a:rPr lang="en-US" sz="2800" dirty="0"/>
              <a:t>)</a:t>
            </a:r>
            <a:r>
              <a:rPr lang="en-US" dirty="0"/>
              <a:t> 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B93DC8F8-1E61-C371-C9BC-84B9D5FB5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3" y="2482096"/>
            <a:ext cx="1972382" cy="418396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6FE4DE3-4DA7-D3C4-B9E6-F78A6F454185}"/>
              </a:ext>
            </a:extLst>
          </p:cNvPr>
          <p:cNvSpPr/>
          <p:nvPr/>
        </p:nvSpPr>
        <p:spPr>
          <a:xfrm>
            <a:off x="179917" y="3843513"/>
            <a:ext cx="4120445" cy="288572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EE7882-CFDC-8712-82D4-FD953051C0F2}"/>
              </a:ext>
            </a:extLst>
          </p:cNvPr>
          <p:cNvSpPr txBox="1"/>
          <p:nvPr/>
        </p:nvSpPr>
        <p:spPr>
          <a:xfrm>
            <a:off x="2839861" y="2972152"/>
            <a:ext cx="2743199" cy="365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1C4926-CD62-2B25-BB51-45B9E14BFCCB}"/>
              </a:ext>
            </a:extLst>
          </p:cNvPr>
          <p:cNvSpPr txBox="1"/>
          <p:nvPr/>
        </p:nvSpPr>
        <p:spPr>
          <a:xfrm>
            <a:off x="906638" y="3841749"/>
            <a:ext cx="27714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+mn-lt"/>
                <a:cs typeface="+mn-lt"/>
              </a:rPr>
              <a:t>Original Argument inputs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30D89288-461F-EE74-E038-9346BBBEBC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45" y="4186534"/>
            <a:ext cx="3780366" cy="481653"/>
          </a:xfrm>
          <a:prstGeom prst="rect">
            <a:avLst/>
          </a:prstGeom>
        </p:spPr>
      </p:pic>
      <p:pic>
        <p:nvPicPr>
          <p:cNvPr id="9" name="Picture 8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66A7A56C-F447-6A2D-4777-29D473EDAC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845" y="4773604"/>
            <a:ext cx="2164645" cy="372904"/>
          </a:xfrm>
          <a:prstGeom prst="rect">
            <a:avLst/>
          </a:prstGeom>
        </p:spPr>
      </p:pic>
      <p:pic>
        <p:nvPicPr>
          <p:cNvPr id="11" name="Picture 10" descr="A graph of a scatter plot&#10;&#10;Description automatically generated">
            <a:extLst>
              <a:ext uri="{FF2B5EF4-FFF2-40B4-BE49-F238E27FC236}">
                <a16:creationId xmlns:a16="http://schemas.microsoft.com/office/drawing/2014/main" id="{AEAF2706-DE88-2C65-F1CB-5F01C1B737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3122" y="5200583"/>
            <a:ext cx="2115255" cy="14309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A5D304-B875-0067-0C99-A385E2B2F0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4622" y="2287079"/>
            <a:ext cx="6680199" cy="4569841"/>
          </a:xfrm>
          <a:prstGeom prst="rect">
            <a:avLst/>
          </a:prstGeom>
        </p:spPr>
      </p:pic>
      <p:pic>
        <p:nvPicPr>
          <p:cNvPr id="16" name="Picture 15" descr="A math equation with black text&#10;&#10;Description automatically generated">
            <a:extLst>
              <a:ext uri="{FF2B5EF4-FFF2-40B4-BE49-F238E27FC236}">
                <a16:creationId xmlns:a16="http://schemas.microsoft.com/office/drawing/2014/main" id="{28340239-DF72-18F9-8E51-031ED00A3F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33" y="690990"/>
            <a:ext cx="6433256" cy="762909"/>
          </a:xfrm>
          <a:prstGeom prst="rect">
            <a:avLst/>
          </a:prstGeom>
        </p:spPr>
      </p:pic>
      <p:pic>
        <p:nvPicPr>
          <p:cNvPr id="20" name="Picture 19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2A249AAA-B60C-BD61-2F70-9FEB91E0F7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733" y="1561608"/>
            <a:ext cx="4154311" cy="75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2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136526"/>
            <a:ext cx="7195123" cy="603428"/>
          </a:xfrm>
        </p:spPr>
        <p:txBody>
          <a:bodyPr/>
          <a:lstStyle/>
          <a:p>
            <a:r>
              <a:rPr lang="en-US" sz="2800" dirty="0"/>
              <a:t>Argument inputs ( b0,b1,n,sigma=</a:t>
            </a:r>
            <a:r>
              <a:rPr lang="en-US" sz="2800" dirty="0">
                <a:ea typeface="+mj-lt"/>
                <a:cs typeface="+mj-lt"/>
              </a:rPr>
              <a:t>increase</a:t>
            </a:r>
            <a:r>
              <a:rPr lang="en-US" sz="2800" dirty="0"/>
              <a:t>)</a:t>
            </a:r>
            <a:r>
              <a:rPr lang="en-US" dirty="0"/>
              <a:t> 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B93DC8F8-1E61-C371-C9BC-84B9D5FB5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70" y="2221040"/>
            <a:ext cx="1972382" cy="418396"/>
          </a:xfrm>
          <a:prstGeom prst="rect">
            <a:avLst/>
          </a:prstGeom>
        </p:spPr>
      </p:pic>
      <p:pic>
        <p:nvPicPr>
          <p:cNvPr id="3" name="Picture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F1B694D-064E-D71A-88E0-B1030399B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810" y="604731"/>
            <a:ext cx="4505677" cy="561483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6FE4DE3-4DA7-D3C4-B9E6-F78A6F454185}"/>
              </a:ext>
            </a:extLst>
          </p:cNvPr>
          <p:cNvSpPr/>
          <p:nvPr/>
        </p:nvSpPr>
        <p:spPr>
          <a:xfrm>
            <a:off x="179917" y="3843513"/>
            <a:ext cx="4120445" cy="288572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EE7882-CFDC-8712-82D4-FD953051C0F2}"/>
              </a:ext>
            </a:extLst>
          </p:cNvPr>
          <p:cNvSpPr txBox="1"/>
          <p:nvPr/>
        </p:nvSpPr>
        <p:spPr>
          <a:xfrm>
            <a:off x="2839861" y="2972152"/>
            <a:ext cx="2743199" cy="365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1C4926-CD62-2B25-BB51-45B9E14BFCCB}"/>
              </a:ext>
            </a:extLst>
          </p:cNvPr>
          <p:cNvSpPr txBox="1"/>
          <p:nvPr/>
        </p:nvSpPr>
        <p:spPr>
          <a:xfrm>
            <a:off x="906638" y="3841749"/>
            <a:ext cx="27714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+mn-lt"/>
                <a:cs typeface="+mn-lt"/>
              </a:rPr>
              <a:t>Original Argument inputs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28CE445-3715-85E8-70FC-AD9AD8FE57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11" y="4868546"/>
            <a:ext cx="3103033" cy="47935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F8DDF1C-8F5D-2011-C23C-62B3929B48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122" y="4315132"/>
            <a:ext cx="3815645" cy="443182"/>
          </a:xfrm>
          <a:prstGeom prst="rect">
            <a:avLst/>
          </a:prstGeom>
        </p:spPr>
      </p:pic>
      <p:pic>
        <p:nvPicPr>
          <p:cNvPr id="17" name="Picture 16" descr="A graph of a scatter plot&#10;&#10;Description automatically generated">
            <a:extLst>
              <a:ext uri="{FF2B5EF4-FFF2-40B4-BE49-F238E27FC236}">
                <a16:creationId xmlns:a16="http://schemas.microsoft.com/office/drawing/2014/main" id="{0445C482-0941-3A73-B473-CD46CF54DF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9511" y="5619854"/>
            <a:ext cx="1536699" cy="1036955"/>
          </a:xfrm>
          <a:prstGeom prst="rect">
            <a:avLst/>
          </a:prstGeom>
        </p:spPr>
      </p:pic>
      <p:pic>
        <p:nvPicPr>
          <p:cNvPr id="18" name="Picture 17" descr="A blue and green line&#10;&#10;Description automatically generated">
            <a:extLst>
              <a:ext uri="{FF2B5EF4-FFF2-40B4-BE49-F238E27FC236}">
                <a16:creationId xmlns:a16="http://schemas.microsoft.com/office/drawing/2014/main" id="{8C808456-E49C-E034-864B-5B60F01787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42178" y="1758179"/>
            <a:ext cx="7752644" cy="5098473"/>
          </a:xfrm>
          <a:prstGeom prst="rect">
            <a:avLst/>
          </a:prstGeom>
        </p:spPr>
      </p:pic>
      <p:pic>
        <p:nvPicPr>
          <p:cNvPr id="19" name="Picture 18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DDC7ECD-E62C-E6BE-5543-CD616E8843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400" y="1373011"/>
            <a:ext cx="3865033" cy="6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5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228" y="1377"/>
            <a:ext cx="7372806" cy="102820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ea typeface="+mj-lt"/>
                <a:cs typeface="+mj-lt"/>
              </a:rPr>
              <a:t>What happens to the uncertainty when  </a:t>
            </a:r>
            <a:br>
              <a:rPr lang="en-US" sz="3200" dirty="0">
                <a:ea typeface="+mj-lt"/>
                <a:cs typeface="+mj-lt"/>
              </a:rPr>
            </a:br>
            <a:r>
              <a:rPr lang="en-US" sz="3200" dirty="0">
                <a:ea typeface="+mj-lt"/>
                <a:cs typeface="+mj-lt"/>
              </a:rPr>
              <a:t>the sample size (n) is increased?</a:t>
            </a:r>
            <a:endParaRPr lang="en-US" sz="3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4D9FFB-4207-3F39-2243-8AF695575ADE}"/>
              </a:ext>
            </a:extLst>
          </p:cNvPr>
          <p:cNvSpPr/>
          <p:nvPr/>
        </p:nvSpPr>
        <p:spPr>
          <a:xfrm>
            <a:off x="5994660" y="1714500"/>
            <a:ext cx="43542" cy="48114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BFEDA6-73C5-B4B1-77A5-F0F9E0D61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44" y="3072405"/>
            <a:ext cx="5389464" cy="3691209"/>
          </a:xfrm>
          <a:prstGeom prst="rect">
            <a:avLst/>
          </a:prstGeom>
        </p:spPr>
      </p:pic>
      <p:pic>
        <p:nvPicPr>
          <p:cNvPr id="6" name="Picture 5" descr="A math equation with black text&#10;&#10;Description automatically generated">
            <a:extLst>
              <a:ext uri="{FF2B5EF4-FFF2-40B4-BE49-F238E27FC236}">
                <a16:creationId xmlns:a16="http://schemas.microsoft.com/office/drawing/2014/main" id="{2661B0EC-7F09-DF15-118F-6A2B7833B1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692" y="1670704"/>
            <a:ext cx="4574910" cy="529644"/>
          </a:xfrm>
          <a:prstGeom prst="rect">
            <a:avLst/>
          </a:prstGeom>
        </p:spPr>
      </p:pic>
      <p:pic>
        <p:nvPicPr>
          <p:cNvPr id="8" name="Picture 7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2C4AA4C0-80CA-3383-619C-14828DCFA1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692" y="2276956"/>
            <a:ext cx="3306781" cy="617379"/>
          </a:xfrm>
          <a:prstGeom prst="rect">
            <a:avLst/>
          </a:prstGeom>
        </p:spPr>
      </p:pic>
      <p:pic>
        <p:nvPicPr>
          <p:cNvPr id="10" name="Picture 9" descr="A black symbols on a white background&#10;&#10;Description automatically generated">
            <a:extLst>
              <a:ext uri="{FF2B5EF4-FFF2-40B4-BE49-F238E27FC236}">
                <a16:creationId xmlns:a16="http://schemas.microsoft.com/office/drawing/2014/main" id="{EF096457-22C4-4EB0-BEDC-072EF9B6DE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20603" y="106939"/>
            <a:ext cx="2035629" cy="198224"/>
          </a:xfrm>
          <a:prstGeom prst="rect">
            <a:avLst/>
          </a:prstGeom>
        </p:spPr>
      </p:pic>
      <p:pic>
        <p:nvPicPr>
          <p:cNvPr id="13" name="Picture 1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97DEF947-3C25-3EC1-2AA5-38C9913D49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6340" y="1638874"/>
            <a:ext cx="4505677" cy="561483"/>
          </a:xfrm>
          <a:prstGeom prst="rect">
            <a:avLst/>
          </a:prstGeom>
        </p:spPr>
      </p:pic>
      <p:pic>
        <p:nvPicPr>
          <p:cNvPr id="16" name="Picture 15" descr="A blue and green line&#10;&#10;Description automatically generated">
            <a:extLst>
              <a:ext uri="{FF2B5EF4-FFF2-40B4-BE49-F238E27FC236}">
                <a16:creationId xmlns:a16="http://schemas.microsoft.com/office/drawing/2014/main" id="{2C2331A5-7CD9-58E6-47E7-EC1055C4D3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2708" y="3072241"/>
            <a:ext cx="5762113" cy="3784410"/>
          </a:xfrm>
          <a:prstGeom prst="rect">
            <a:avLst/>
          </a:prstGeom>
        </p:spPr>
      </p:pic>
      <p:pic>
        <p:nvPicPr>
          <p:cNvPr id="20" name="Picture 19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FF1BB0A8-FB09-4DC4-6768-4F71B25BCB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00461" y="2251644"/>
            <a:ext cx="3865033" cy="6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472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presentation_Win32_SL_v2" id="{1E9E7818-336A-4DB3-9653-43A16EB0A1EB}" vid="{3A0B5E3F-0982-48C9-85EE-FA4C01508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FAC3131-8810-4A91-9F94-92262D4BB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8A0498-6641-479D-8115-8BC7C8E6B1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73794D-D7EA-4048-9998-F5D6224939BE}">
  <ds:schemaRefs>
    <ds:schemaRef ds:uri="71af3243-3dd4-4a8d-8c0d-dd76da1f02a5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http://purl.org/dc/dcmitype/"/>
    <ds:schemaRef ds:uri="230e9df3-be65-4c73-a93b-d1236ebd677e"/>
    <ds:schemaRef ds:uri="16c05727-aa75-4e4a-9b5f-8a80a1165891"/>
    <ds:schemaRef ds:uri="http://purl.org/dc/elements/1.1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192</Words>
  <Application>Microsoft Office PowerPoint</Application>
  <PresentationFormat>Widescreen</PresentationFormat>
  <Paragraphs>28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Tenorite</vt:lpstr>
      <vt:lpstr>Custom</vt:lpstr>
      <vt:lpstr>IN-CLASS Activity 1 Programming Simulation by David Aguilera</vt:lpstr>
      <vt:lpstr>Argument inputs ( b0,b1,n,sigma) </vt:lpstr>
      <vt:lpstr>Argument inputs ( b0,b1,n=increase sample size, sigma) </vt:lpstr>
      <vt:lpstr>Argument inputs ( b0,b1,n=increase sample size, sigma) </vt:lpstr>
      <vt:lpstr>What happens to the parameter estimates  when the sample size (n) is increased?</vt:lpstr>
      <vt:lpstr>Argument inputs ( b0,b1,n,sigma=increase) </vt:lpstr>
      <vt:lpstr>Argument inputs ( b0,b1,n,sigma=increase) </vt:lpstr>
      <vt:lpstr>Argument inputs ( b0,b1,n,sigma=increase) </vt:lpstr>
      <vt:lpstr>What happens to the uncertainty when   the sample size (n) is increased?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David Aguilera</dc:creator>
  <cp:lastModifiedBy>David Aguilera</cp:lastModifiedBy>
  <cp:revision>391</cp:revision>
  <dcterms:created xsi:type="dcterms:W3CDTF">2023-09-18T17:16:39Z</dcterms:created>
  <dcterms:modified xsi:type="dcterms:W3CDTF">2023-09-19T04:38:54Z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